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2" r:id="rId4"/>
    <p:sldId id="263" r:id="rId5"/>
    <p:sldId id="264" r:id="rId6"/>
    <p:sldId id="267" r:id="rId7"/>
    <p:sldId id="268" r:id="rId8"/>
    <p:sldId id="261" r:id="rId9"/>
    <p:sldId id="269" r:id="rId10"/>
    <p:sldId id="270" r:id="rId11"/>
    <p:sldId id="272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11F2F-6B23-45BB-9944-D42E963D8772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66C1A-2445-4E94-BE92-EB9C3E0CD27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53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66C1A-2445-4E94-BE92-EB9C3E0CD27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50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66C1A-2445-4E94-BE92-EB9C3E0CD27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3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66C1A-2445-4E94-BE92-EB9C3E0CD27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8353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66C1A-2445-4E94-BE92-EB9C3E0CD27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586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66C1A-2445-4E94-BE92-EB9C3E0CD27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454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F4C65-AD05-4786-92F3-60597FF98CE0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5C52-595B-4F39-9993-FC90E4D371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25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F4C65-AD05-4786-92F3-60597FF98CE0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5C52-595B-4F39-9993-FC90E4D371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19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F4C65-AD05-4786-92F3-60597FF98CE0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5C52-595B-4F39-9993-FC90E4D371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51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F4C65-AD05-4786-92F3-60597FF98CE0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5C52-595B-4F39-9993-FC90E4D371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30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F4C65-AD05-4786-92F3-60597FF98CE0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5C52-595B-4F39-9993-FC90E4D371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27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F4C65-AD05-4786-92F3-60597FF98CE0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5C52-595B-4F39-9993-FC90E4D371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016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F4C65-AD05-4786-92F3-60597FF98CE0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5C52-595B-4F39-9993-FC90E4D371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23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F4C65-AD05-4786-92F3-60597FF98CE0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5C52-595B-4F39-9993-FC90E4D371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87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F4C65-AD05-4786-92F3-60597FF98CE0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5C52-595B-4F39-9993-FC90E4D371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250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F4C65-AD05-4786-92F3-60597FF98CE0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5C52-595B-4F39-9993-FC90E4D371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44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F4C65-AD05-4786-92F3-60597FF98CE0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5C52-595B-4F39-9993-FC90E4D371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52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F4C65-AD05-4786-92F3-60597FF98CE0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35C52-595B-4F39-9993-FC90E4D371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51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jpeg"/><Relationship Id="rId11" Type="http://schemas.openxmlformats.org/officeDocument/2006/relationships/image" Target="../media/image15.png"/><Relationship Id="rId5" Type="http://schemas.openxmlformats.org/officeDocument/2006/relationships/image" Target="../media/image2.jpe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hyperlink" Target="https://www.ncbi.nlm.nih.gov/core/lw/2.0/html/tileshop_pmc/tileshop_pmc_inline.html?title=Click%20on%20image%20to%20zoom&amp;p=PMC3&amp;id=3879900_10f1.jp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1520" y="2274441"/>
            <a:ext cx="8640960" cy="1470025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REPERFUSIVE STRATEGIES IN ACUTE ISCHAEMIC STROKE: OUR EXPERIENCE AND FUTURE WORKING HYPOTHESIS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-1" y="4484712"/>
            <a:ext cx="9143141" cy="1392560"/>
          </a:xfrm>
        </p:spPr>
        <p:txBody>
          <a:bodyPr>
            <a:normAutofit/>
          </a:bodyPr>
          <a:lstStyle/>
          <a:p>
            <a:r>
              <a:rPr lang="it-IT" sz="3000" dirty="0" smtClean="0">
                <a:solidFill>
                  <a:schemeClr val="bg1"/>
                </a:solidFill>
              </a:rPr>
              <a:t>F. Amati</a:t>
            </a:r>
            <a:r>
              <a:rPr lang="it-IT" sz="3000" baseline="30000" dirty="0" smtClean="0">
                <a:solidFill>
                  <a:schemeClr val="bg1"/>
                </a:solidFill>
              </a:rPr>
              <a:t>1</a:t>
            </a:r>
            <a:r>
              <a:rPr lang="it-IT" sz="3000" dirty="0" smtClean="0">
                <a:solidFill>
                  <a:schemeClr val="bg1"/>
                </a:solidFill>
              </a:rPr>
              <a:t>, C. Chiapparino</a:t>
            </a:r>
            <a:r>
              <a:rPr lang="it-IT" sz="3000" baseline="30000" dirty="0" smtClean="0">
                <a:solidFill>
                  <a:schemeClr val="bg1"/>
                </a:solidFill>
              </a:rPr>
              <a:t>2</a:t>
            </a:r>
            <a:r>
              <a:rPr lang="it-IT" sz="3000" dirty="0" smtClean="0">
                <a:solidFill>
                  <a:schemeClr val="bg1"/>
                </a:solidFill>
              </a:rPr>
              <a:t>, G. Liaci</a:t>
            </a:r>
            <a:r>
              <a:rPr lang="it-IT" sz="3000" baseline="30000" dirty="0" smtClean="0">
                <a:solidFill>
                  <a:schemeClr val="bg1"/>
                </a:solidFill>
              </a:rPr>
              <a:t>1</a:t>
            </a:r>
            <a:r>
              <a:rPr lang="it-IT" sz="3000" dirty="0" smtClean="0">
                <a:solidFill>
                  <a:schemeClr val="bg1"/>
                </a:solidFill>
              </a:rPr>
              <a:t>, L. Pascazio</a:t>
            </a:r>
            <a:r>
              <a:rPr lang="it-IT" sz="3000" baseline="30000" dirty="0" smtClean="0">
                <a:solidFill>
                  <a:schemeClr val="bg1"/>
                </a:solidFill>
              </a:rPr>
              <a:t>1</a:t>
            </a:r>
          </a:p>
          <a:p>
            <a:r>
              <a:rPr lang="it-IT" sz="2000" baseline="30000" dirty="0" smtClean="0">
                <a:solidFill>
                  <a:schemeClr val="bg1"/>
                </a:solidFill>
              </a:rPr>
              <a:t>1</a:t>
            </a:r>
            <a:r>
              <a:rPr lang="it-IT" sz="2000" dirty="0" smtClean="0">
                <a:solidFill>
                  <a:schemeClr val="bg1"/>
                </a:solidFill>
              </a:rPr>
              <a:t>Stroke Unit, Department of Neuroscience, Policlinico Hospital, Bari, Italy</a:t>
            </a:r>
          </a:p>
          <a:p>
            <a:r>
              <a:rPr lang="it-IT" sz="2000" baseline="30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Department of Neurology, “F. </a:t>
            </a:r>
            <a:r>
              <a:rPr lang="en-US" sz="2000" dirty="0" err="1" smtClean="0">
                <a:solidFill>
                  <a:schemeClr val="bg1"/>
                </a:solidFill>
              </a:rPr>
              <a:t>Perinei</a:t>
            </a:r>
            <a:r>
              <a:rPr lang="en-US" sz="2000" dirty="0" smtClean="0">
                <a:solidFill>
                  <a:schemeClr val="bg1"/>
                </a:solidFill>
              </a:rPr>
              <a:t>” Hospital, Altamura (BA), Italy</a:t>
            </a:r>
          </a:p>
          <a:p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-27384"/>
            <a:ext cx="9143141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0886"/>
            <a:ext cx="2405235" cy="121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Immagin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6793"/>
          <a:stretch/>
        </p:blipFill>
        <p:spPr bwMode="auto">
          <a:xfrm>
            <a:off x="107504" y="24187"/>
            <a:ext cx="1512168" cy="12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www.sanita.puglia.it/documents/36106/250803/Universita+degli+studi+di+Bari-+Master+I+livello+%28Stemma_Universita_di_Bari.jpg%29/d6ce0241-a1e0-4263-a1c4-9085c78d2181?t=144832826428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4" r="-7717"/>
          <a:stretch/>
        </p:blipFill>
        <p:spPr bwMode="auto">
          <a:xfrm>
            <a:off x="7644593" y="24187"/>
            <a:ext cx="1391903" cy="12119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683D9C37-7EA3-4B3F-B84A-EF242BBDE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3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4"/>
    </mc:Choice>
    <mc:Fallback xmlns="">
      <p:transition spd="slow" advTm="11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222" y="1801886"/>
            <a:ext cx="8229600" cy="193091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endParaRPr lang="en-US" sz="15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n-US" sz="1900" i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en-US" sz="1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ifferent thrombolytics </a:t>
            </a:r>
            <a:r>
              <a:rPr lang="en-US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tenecteplase</a:t>
            </a:r>
            <a:r>
              <a:rPr lang="en-US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desmoteplase</a:t>
            </a:r>
            <a:r>
              <a:rPr lang="en-US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etc.);</a:t>
            </a:r>
          </a:p>
          <a:p>
            <a:pPr marL="0" indent="0" algn="just">
              <a:buNone/>
            </a:pPr>
            <a:r>
              <a:rPr lang="en-US" sz="1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Thrombolytic combined </a:t>
            </a:r>
            <a:r>
              <a:rPr lang="en-US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antiplatelet agents or anticoagulants at different doses: rt-PA associated with antiplatelet agents and anticoagulants (aspirin, eptifibatide and </a:t>
            </a:r>
            <a:r>
              <a:rPr lang="en-US" sz="1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argatroban</a:t>
            </a:r>
            <a:r>
              <a:rPr lang="en-US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heparins);</a:t>
            </a:r>
          </a:p>
          <a:p>
            <a:pPr marL="0" indent="0" algn="just">
              <a:buNone/>
            </a:pPr>
            <a:r>
              <a:rPr lang="en-US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Antibodies neutralizing pro-thrombotic factors: anti-TAFI (thrombin activatable fibrinolysis inhibitor);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31275"/>
            <a:ext cx="9143141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0886"/>
            <a:ext cx="2405235" cy="125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magin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6793"/>
          <a:stretch/>
        </p:blipFill>
        <p:spPr bwMode="auto">
          <a:xfrm>
            <a:off x="107504" y="24186"/>
            <a:ext cx="1512168" cy="12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www.sanita.puglia.it/documents/36106/250803/Universita+degli+studi+di+Bari-+Master+I+livello+%28Stemma_Universita_di_Bari.jpg%29/d6ce0241-a1e0-4263-a1c4-9085c78d2181?t=144832826428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4" r="-7717"/>
          <a:stretch/>
        </p:blipFill>
        <p:spPr bwMode="auto">
          <a:xfrm>
            <a:off x="7644593" y="24187"/>
            <a:ext cx="1391903" cy="12445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09085"/>
            <a:ext cx="3003671" cy="102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6890E01A-7A61-4E19-A69C-3E4D01657C16}"/>
              </a:ext>
            </a:extLst>
          </p:cNvPr>
          <p:cNvSpPr txBox="1"/>
          <p:nvPr/>
        </p:nvSpPr>
        <p:spPr>
          <a:xfrm>
            <a:off x="133849" y="3834446"/>
            <a:ext cx="5899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Nanobodies</a:t>
            </a:r>
            <a:endParaRPr lang="it-IT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Caplacizumab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Nb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against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vWF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against DAMP ( damage associated molecular patterns ) etc.</a:t>
            </a:r>
          </a:p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560F8B08-706B-46FD-B591-9C44FBE594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23" y="3679030"/>
            <a:ext cx="2950625" cy="97517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32B63E2D-E0D7-4FA5-BA39-E3F43A28ABA9}"/>
              </a:ext>
            </a:extLst>
          </p:cNvPr>
          <p:cNvSpPr txBox="1"/>
          <p:nvPr/>
        </p:nvSpPr>
        <p:spPr>
          <a:xfrm>
            <a:off x="123162" y="4869835"/>
            <a:ext cx="4746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ADAMTS-13 enzymes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against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vWF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 Nets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3" name="Immagine 12">
            <a:hlinkClick r:id="rId9" tgtFrame="&quot;tileshopwindow&quot;"/>
            <a:extLst>
              <a:ext uri="{FF2B5EF4-FFF2-40B4-BE49-F238E27FC236}">
                <a16:creationId xmlns:a16="http://schemas.microsoft.com/office/drawing/2014/main" xmlns="" id="{C5FB5111-EBD0-44E8-83AE-AAEA6098C22F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222" y="4756441"/>
            <a:ext cx="2950625" cy="10428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94FCC1AC-BC90-44BF-BD2C-C584E580EC6D}"/>
              </a:ext>
            </a:extLst>
          </p:cNvPr>
          <p:cNvSpPr txBox="1"/>
          <p:nvPr/>
        </p:nvSpPr>
        <p:spPr>
          <a:xfrm>
            <a:off x="695077" y="1347808"/>
            <a:ext cx="3440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Alternative therapeutic strategies: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F45867F9-05A6-49C3-B4B5-022EDF62CA79}"/>
              </a:ext>
            </a:extLst>
          </p:cNvPr>
          <p:cNvSpPr txBox="1"/>
          <p:nvPr/>
        </p:nvSpPr>
        <p:spPr>
          <a:xfrm>
            <a:off x="99595" y="5239167"/>
            <a:ext cx="612937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Targeted sonothrombolysis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microbubbles linked to abciximab (GP IIb/IIIa inhibitor), rt-PA linked to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ecogenic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liposomes, magnetic targeted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mbs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in vitro ).</a:t>
            </a:r>
          </a:p>
          <a:p>
            <a:pPr algn="just"/>
            <a:endParaRPr lang="it-IT" sz="15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Novel</a:t>
            </a:r>
            <a:r>
              <a:rPr lang="it-IT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Ultrasounds</a:t>
            </a:r>
            <a:r>
              <a:rPr lang="it-IT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albeit with the support of other large clinical trials</a:t>
            </a:r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algn="just"/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451303D4-50FA-46F7-9B52-83194C8EF2C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483" t="6872" r="696" b="1709"/>
          <a:stretch/>
        </p:blipFill>
        <p:spPr>
          <a:xfrm>
            <a:off x="6209221" y="5874404"/>
            <a:ext cx="2950625" cy="975174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0D56DACF-3ED1-480C-9377-E678C87B8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03"/>
    </mc:Choice>
    <mc:Fallback xmlns="">
      <p:transition spd="slow" advTm="56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>
            <a:extLst>
              <a:ext uri="{FF2B5EF4-FFF2-40B4-BE49-F238E27FC236}">
                <a16:creationId xmlns:a16="http://schemas.microsoft.com/office/drawing/2014/main" xmlns="" id="{E4EC40AB-3021-4B88-970C-C90D69A06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" y="3717032"/>
            <a:ext cx="9143141" cy="1656184"/>
          </a:xfrm>
        </p:spPr>
        <p:txBody>
          <a:bodyPr>
            <a:normAutofit fontScale="25000" lnSpcReduction="20000"/>
          </a:bodyPr>
          <a:lstStyle/>
          <a:p>
            <a:endParaRPr lang="it-I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1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Goal </a:t>
            </a:r>
            <a:r>
              <a:rPr lang="it-IT" sz="1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therefore</a:t>
            </a:r>
            <a:r>
              <a:rPr lang="it-IT" sz="1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characterized</a:t>
            </a:r>
            <a:r>
              <a:rPr lang="it-IT" sz="1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the </a:t>
            </a:r>
            <a:r>
              <a:rPr lang="it-IT" sz="1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</a:t>
            </a:r>
            <a:endParaRPr lang="it-IT" sz="1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1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  </a:t>
            </a:r>
            <a:r>
              <a:rPr lang="it-IT" sz="1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successful</a:t>
            </a:r>
            <a:r>
              <a:rPr lang="it-IT" sz="1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thrombolytic</a:t>
            </a:r>
            <a:r>
              <a:rPr lang="it-IT" sz="1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cocktail </a:t>
            </a:r>
            <a:r>
              <a:rPr lang="it-IT" sz="1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1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adjuvated</a:t>
            </a:r>
            <a:r>
              <a:rPr lang="it-IT" sz="1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</a:p>
          <a:p>
            <a:pPr marL="0" indent="0">
              <a:buNone/>
            </a:pPr>
            <a:r>
              <a:rPr lang="it-IT" sz="1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US, can lead to </a:t>
            </a:r>
            <a:r>
              <a:rPr lang="it-IT" sz="1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reperfusion</a:t>
            </a:r>
            <a:r>
              <a:rPr lang="it-IT" sz="1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DF117186-9D9F-4F4D-9F69-F428B8E4E570}"/>
              </a:ext>
            </a:extLst>
          </p:cNvPr>
          <p:cNvSpPr/>
          <p:nvPr/>
        </p:nvSpPr>
        <p:spPr>
          <a:xfrm>
            <a:off x="0" y="-27384"/>
            <a:ext cx="9143141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6" descr="Immagine">
            <a:extLst>
              <a:ext uri="{FF2B5EF4-FFF2-40B4-BE49-F238E27FC236}">
                <a16:creationId xmlns:a16="http://schemas.microsoft.com/office/drawing/2014/main" xmlns="" id="{DF553B40-9473-4865-8E6B-B7306D252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6793"/>
          <a:stretch/>
        </p:blipFill>
        <p:spPr bwMode="auto">
          <a:xfrm>
            <a:off x="107504" y="24187"/>
            <a:ext cx="1512168" cy="12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D16AF74B-1016-4300-B282-A85B00DCB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0886"/>
            <a:ext cx="2405235" cy="121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https://www.sanita.puglia.it/documents/36106/250803/Universita+degli+studi+di+Bari-+Master+I+livello+%28Stemma_Universita_di_Bari.jpg%29/d6ce0241-a1e0-4263-a1c4-9085c78d2181?t=1448328264280">
            <a:extLst>
              <a:ext uri="{FF2B5EF4-FFF2-40B4-BE49-F238E27FC236}">
                <a16:creationId xmlns:a16="http://schemas.microsoft.com/office/drawing/2014/main" xmlns="" id="{1DFB7C41-D647-49E4-AB09-BBEBBD211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4" r="-7717"/>
          <a:stretch/>
        </p:blipFill>
        <p:spPr bwMode="auto">
          <a:xfrm>
            <a:off x="7644593" y="24187"/>
            <a:ext cx="1391903" cy="12119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 descr="Trombosi | Fondazione Umberto Veronesi">
            <a:extLst>
              <a:ext uri="{FF2B5EF4-FFF2-40B4-BE49-F238E27FC236}">
                <a16:creationId xmlns:a16="http://schemas.microsoft.com/office/drawing/2014/main" xmlns="" id="{44D84A10-3C0E-426E-A525-407C91585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357" y="1799122"/>
            <a:ext cx="2571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0062020-6DE8-4508-99F8-77D9E93F0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0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5"/>
    </mc:Choice>
    <mc:Fallback xmlns="">
      <p:transition spd="slow" advTm="17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and aim</a:t>
            </a:r>
          </a:p>
          <a:p>
            <a:pPr marL="0" indent="0" algn="just"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Intravenous thrombolysis and mechanical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thrombectomy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the approved treatments for acute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ischaemic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stroke, but they are not always successful.</a:t>
            </a:r>
          </a:p>
          <a:p>
            <a:pPr marL="0" indent="0" algn="just"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aim of this study is understanding the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ischaemia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pathophysiology in order to suppose adjuvant therapeutic strategies.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-27384"/>
            <a:ext cx="9143141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0886"/>
            <a:ext cx="2405235" cy="121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magin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6793"/>
          <a:stretch/>
        </p:blipFill>
        <p:spPr bwMode="auto">
          <a:xfrm>
            <a:off x="107504" y="24187"/>
            <a:ext cx="1512168" cy="12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www.sanita.puglia.it/documents/36106/250803/Universita+degli+studi+di+Bari-+Master+I+livello+%28Stemma_Universita_di_Bari.jpg%29/d6ce0241-a1e0-4263-a1c4-9085c78d2181?t=144832826428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4" r="-7717"/>
          <a:stretch/>
        </p:blipFill>
        <p:spPr bwMode="auto">
          <a:xfrm>
            <a:off x="7644593" y="24187"/>
            <a:ext cx="1391903" cy="12119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0" b="15428"/>
          <a:stretch/>
        </p:blipFill>
        <p:spPr bwMode="auto">
          <a:xfrm>
            <a:off x="568956" y="4509120"/>
            <a:ext cx="3426980" cy="20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Risultato immagini per trpmboaspirazione">
            <a:extLst>
              <a:ext uri="{FF2B5EF4-FFF2-40B4-BE49-F238E27FC236}">
                <a16:creationId xmlns:a16="http://schemas.microsoft.com/office/drawing/2014/main" xmlns="" id="{3566CB24-AF48-4A51-B3D7-26781AD2F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09120"/>
            <a:ext cx="3475617" cy="200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1D2152B7-BF94-48AF-8547-043E76313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0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3"/>
    </mc:Choice>
    <mc:Fallback xmlns="">
      <p:transition spd="slow" advTm="23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  <a:p>
            <a:pPr marL="0" indent="0" algn="just"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223 AIS patients (pts.), referred to the Emergency Department, underwent intravenous thrombolysis (IV-TL) and/or endovascular treatment (EVT).</a:t>
            </a:r>
          </a:p>
          <a:p>
            <a:pPr marL="0" indent="0" algn="just"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Work-up: brain CT-PW/CTA, brain DW-PW-FLAIR MRI in selected cases, diagnostic and therapeutic digital angiography (DA), ultrasound monitoring.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-27384"/>
            <a:ext cx="9143141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0886"/>
            <a:ext cx="2405235" cy="121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magin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6793"/>
          <a:stretch/>
        </p:blipFill>
        <p:spPr bwMode="auto">
          <a:xfrm>
            <a:off x="107504" y="24187"/>
            <a:ext cx="1512168" cy="12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www.sanita.puglia.it/documents/36106/250803/Universita+degli+studi+di+Bari-+Master+I+livello+%28Stemma_Universita_di_Bari.jpg%29/d6ce0241-a1e0-4263-a1c4-9085c78d2181?t=144832826428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4" r="-7717"/>
          <a:stretch/>
        </p:blipFill>
        <p:spPr bwMode="auto">
          <a:xfrm>
            <a:off x="7644593" y="24187"/>
            <a:ext cx="1391903" cy="12119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25" y="4428913"/>
            <a:ext cx="3035151" cy="216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E503451D-8740-4433-9F0A-DB4E224B3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81"/>
    </mc:Choice>
    <mc:Fallback xmlns="">
      <p:transition spd="slow" advTm="37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147/223 (65.9%) pts. received IV-TL;</a:t>
            </a:r>
          </a:p>
          <a:p>
            <a:pPr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76/223 (34.1%) pts. underwent EVT, isolated (32/76 – 42.1%) or associated with IV-TL (44/76 – 57.9%).</a:t>
            </a:r>
          </a:p>
          <a:p>
            <a:pPr marL="0" indent="0" algn="just"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confirmed the steno-occlusions detected by CT-AG showing active collaterals in 55 pts. (72.3%); 30 pts. (39%) exhibited complete (TICI 3) and early recanalization.</a:t>
            </a:r>
          </a:p>
          <a:p>
            <a:pPr marL="0" indent="0" algn="just"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TCCD highlighted in 40 pts. (55%) total and early recanalization (TIBI 5); the other pts. showed total and slow, partial, minimal or  absent recanalization.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-27384"/>
            <a:ext cx="9143141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0886"/>
            <a:ext cx="2405235" cy="121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magin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6793"/>
          <a:stretch/>
        </p:blipFill>
        <p:spPr bwMode="auto">
          <a:xfrm>
            <a:off x="107504" y="24187"/>
            <a:ext cx="1512168" cy="12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www.sanita.puglia.it/documents/36106/250803/Universita+degli+studi+di+Bari-+Master+I+livello+%28Stemma_Universita_di_Bari.jpg%29/d6ce0241-a1e0-4263-a1c4-9085c78d2181?t=144832826428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4" r="-7717"/>
          <a:stretch/>
        </p:blipFill>
        <p:spPr bwMode="auto">
          <a:xfrm>
            <a:off x="7644593" y="24187"/>
            <a:ext cx="1391903" cy="12119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D76DB23-C586-40F5-8F65-14C488035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6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65"/>
    </mc:Choice>
    <mc:Fallback xmlns="">
      <p:transition spd="slow" advTm="89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Outcomes at three months:</a:t>
            </a:r>
          </a:p>
          <a:p>
            <a:pPr algn="just">
              <a:buFontTx/>
              <a:buChar char="-"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favourable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0-2) in 137/223 (61.4%) pts.;</a:t>
            </a:r>
          </a:p>
          <a:p>
            <a:pPr algn="just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moderate disability (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3) in 21/223 (9.4%) pts.;</a:t>
            </a:r>
          </a:p>
          <a:p>
            <a:pPr algn="just">
              <a:buFontTx/>
              <a:buChar char="-"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unfavourable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4-6) in 65/223 (29.2%) pts.</a:t>
            </a:r>
          </a:p>
          <a:p>
            <a:pPr marL="0" indent="0" algn="just">
              <a:buNone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latter pts. being often affected by TACS, having a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greater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atheromasic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load, poor collateralization and more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haemorrhagic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complications. </a:t>
            </a:r>
          </a:p>
          <a:p>
            <a:pPr marL="0" indent="0" algn="just">
              <a:buNone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Concerning subjects receiving EVT, the best outcome was obtained with the associated treatment (30/44 pts. – 68.2%) compared to isolated treatment (9/32 pts. – 28.1%).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-27384"/>
            <a:ext cx="9143141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0886"/>
            <a:ext cx="2405235" cy="121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magin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6793"/>
          <a:stretch/>
        </p:blipFill>
        <p:spPr bwMode="auto">
          <a:xfrm>
            <a:off x="107504" y="24187"/>
            <a:ext cx="1512168" cy="12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www.sanita.puglia.it/documents/36106/250803/Universita+degli+studi+di+Bari-+Master+I+livello+%28Stemma_Universita_di_Bari.jpg%29/d6ce0241-a1e0-4263-a1c4-9085c78d2181?t=144832826428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4" r="-7717"/>
          <a:stretch/>
        </p:blipFill>
        <p:spPr bwMode="auto">
          <a:xfrm>
            <a:off x="7644593" y="24187"/>
            <a:ext cx="1391903" cy="12119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Freccia a destra 7">
            <a:extLst>
              <a:ext uri="{FF2B5EF4-FFF2-40B4-BE49-F238E27FC236}">
                <a16:creationId xmlns:a16="http://schemas.microsoft.com/office/drawing/2014/main" xmlns="" id="{D0247ECA-3C3F-47B1-9EA7-89F7B93C16FA}"/>
              </a:ext>
            </a:extLst>
          </p:cNvPr>
          <p:cNvSpPr/>
          <p:nvPr/>
        </p:nvSpPr>
        <p:spPr>
          <a:xfrm rot="5400000">
            <a:off x="4263546" y="4313518"/>
            <a:ext cx="432048" cy="5352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807AA0DB-4272-452C-B368-D92F98309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41"/>
    </mc:Choice>
    <mc:Fallback xmlns="">
      <p:transition spd="slow" advTm="63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7419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1" dirty="0">
                <a:solidFill>
                  <a:schemeClr val="bg1"/>
                </a:solidFill>
              </a:rPr>
              <a:t>Statistics</a:t>
            </a:r>
          </a:p>
          <a:p>
            <a:pPr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Tendency to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favourable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outcome in pts. with primary compensations and higher Collateral Score, highlighted by both DA and TCCD;</a:t>
            </a:r>
          </a:p>
          <a:p>
            <a:pPr algn="just">
              <a:buFontTx/>
              <a:buChar char="-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higher TICI correlates with a better outcome at three months (p&lt;0.005);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-27384"/>
            <a:ext cx="9143141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0886"/>
            <a:ext cx="2405235" cy="121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magin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6793"/>
          <a:stretch/>
        </p:blipFill>
        <p:spPr bwMode="auto">
          <a:xfrm>
            <a:off x="107504" y="24187"/>
            <a:ext cx="1512168" cy="12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www.sanita.puglia.it/documents/36106/250803/Universita+degli+studi+di+Bari-+Master+I+livello+%28Stemma_Universita_di_Bari.jpg%29/d6ce0241-a1e0-4263-a1c4-9085c78d2181?t=144832826428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4" r="-7717"/>
          <a:stretch/>
        </p:blipFill>
        <p:spPr bwMode="auto">
          <a:xfrm>
            <a:off x="7644593" y="24187"/>
            <a:ext cx="1391903" cy="12119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60" y="3501008"/>
            <a:ext cx="4429080" cy="167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11DED6E3-F9A1-4202-8868-6906DDA3B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3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97"/>
    </mc:Choice>
    <mc:Fallback xmlns="">
      <p:transition spd="slow" advTm="20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4525963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 between shorter procedure and lesser disability at three months (p&lt;0.001);</a:t>
            </a:r>
          </a:p>
          <a:p>
            <a:pPr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 between lysis or compensation-induced recanalization, confirmed ultimately by TCCD, and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favourable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outcome (p&lt;0.005).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-27384"/>
            <a:ext cx="9143141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0886"/>
            <a:ext cx="2405235" cy="121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magin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6793"/>
          <a:stretch/>
        </p:blipFill>
        <p:spPr bwMode="auto">
          <a:xfrm>
            <a:off x="107504" y="24187"/>
            <a:ext cx="1512168" cy="12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www.sanita.puglia.it/documents/36106/250803/Universita+degli+studi+di+Bari-+Master+I+livello+%28Stemma_Universita_di_Bari.jpg%29/d6ce0241-a1e0-4263-a1c4-9085c78d2181?t=144832826428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4" r="-7717"/>
          <a:stretch/>
        </p:blipFill>
        <p:spPr bwMode="auto">
          <a:xfrm>
            <a:off x="7644593" y="24187"/>
            <a:ext cx="1391903" cy="12119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1742" y="4467033"/>
            <a:ext cx="2858802" cy="181236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949A73F4-2BAE-4880-A7DD-7DE565B16BB3}"/>
              </a:ext>
            </a:extLst>
          </p:cNvPr>
          <p:cNvSpPr txBox="1"/>
          <p:nvPr/>
        </p:nvSpPr>
        <p:spPr>
          <a:xfrm>
            <a:off x="8535332" y="5373216"/>
            <a:ext cx="597582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L e C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B22338C5-B926-4112-8403-407E2273F8D2}"/>
              </a:ext>
            </a:extLst>
          </p:cNvPr>
          <p:cNvCxnSpPr>
            <a:cxnSpLocks/>
          </p:cNvCxnSpPr>
          <p:nvPr/>
        </p:nvCxnSpPr>
        <p:spPr>
          <a:xfrm flipH="1">
            <a:off x="8377523" y="5517232"/>
            <a:ext cx="1578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4">
            <a:extLst>
              <a:ext uri="{FF2B5EF4-FFF2-40B4-BE49-F238E27FC236}">
                <a16:creationId xmlns:a16="http://schemas.microsoft.com/office/drawing/2014/main" xmlns="" id="{EBC26068-F3C0-4798-9ADE-6F9879A25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74" y="4519755"/>
            <a:ext cx="2534785" cy="181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89EAE2D2-1C5A-404D-B6EC-F5C8DE4F5215}"/>
              </a:ext>
            </a:extLst>
          </p:cNvPr>
          <p:cNvSpPr txBox="1"/>
          <p:nvPr/>
        </p:nvSpPr>
        <p:spPr>
          <a:xfrm rot="10800000" flipV="1">
            <a:off x="1784111" y="4139346"/>
            <a:ext cx="1221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Procedure Time M’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D1853F8A-04E0-4242-9677-ED8975DA9952}"/>
              </a:ext>
            </a:extLst>
          </p:cNvPr>
          <p:cNvSpPr txBox="1"/>
          <p:nvPr/>
        </p:nvSpPr>
        <p:spPr>
          <a:xfrm>
            <a:off x="3752670" y="5998352"/>
            <a:ext cx="546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chemeClr val="bg1"/>
                </a:solidFill>
              </a:rPr>
              <a:t>mRS</a:t>
            </a:r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179851B-CB6D-450F-8AB9-EA1B83224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3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80"/>
    </mc:Choice>
    <mc:Fallback xmlns="">
      <p:transition spd="slow" advTm="20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</a:p>
          <a:p>
            <a:pPr marL="0" indent="0" algn="just"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Reperfusion is achieved through thrombolysis and/or collateral flow with 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better outcome when both events occur.</a:t>
            </a:r>
          </a:p>
          <a:p>
            <a:pPr marL="0" indent="0" algn="just">
              <a:buNone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Ineffective congenital collateralization or macro- and microcirculation damage may impair any compensation modality, brain self-regulation included, with slower flow, thrombosis and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haemorrhagic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complications. Thus, far from inducing reperfusion, recanalization procedures can result in re-occlusion.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-27384"/>
            <a:ext cx="9143141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0886"/>
            <a:ext cx="2405235" cy="121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magin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6793"/>
          <a:stretch/>
        </p:blipFill>
        <p:spPr bwMode="auto">
          <a:xfrm>
            <a:off x="107504" y="24187"/>
            <a:ext cx="1512168" cy="12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www.sanita.puglia.it/documents/36106/250803/Universita+degli+studi+di+Bari-+Master+I+livello+%28Stemma_Universita_di_Bari.jpg%29/d6ce0241-a1e0-4263-a1c4-9085c78d2181?t=144832826428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4" r="-7717"/>
          <a:stretch/>
        </p:blipFill>
        <p:spPr bwMode="auto">
          <a:xfrm>
            <a:off x="7644593" y="24187"/>
            <a:ext cx="1391903" cy="12119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Segnaposto contenuto 3" descr="Immagine7.jpg">
            <a:extLst>
              <a:ext uri="{FF2B5EF4-FFF2-40B4-BE49-F238E27FC236}">
                <a16:creationId xmlns:a16="http://schemas.microsoft.com/office/drawing/2014/main" xmlns="" id="{BED49EAA-2092-4586-B2F0-4766300C45C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48264" y="5257800"/>
            <a:ext cx="1656184" cy="14835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CDB73503-AE73-47C1-8B54-95B3BFB15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0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74"/>
    </mc:Choice>
    <mc:Fallback xmlns="">
      <p:transition spd="slow" advTm="3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412776"/>
            <a:ext cx="8928992" cy="51845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0" indent="0" algn="just"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study shows that, while providing satisfactory results, the above strategies are not always successful 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favorauble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outcome in 61.4%) pts.</a:t>
            </a:r>
          </a:p>
          <a:p>
            <a:pPr marL="0" indent="0" algn="just">
              <a:buNone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best outcomes were obtained:</a:t>
            </a:r>
          </a:p>
          <a:p>
            <a:pPr algn="just">
              <a:buFontTx/>
              <a:buChar char="-"/>
            </a:pP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thrombolysis and/or collateral flow and better with both events</a:t>
            </a:r>
          </a:p>
          <a:p>
            <a:pPr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subjects undergone 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bridging therapy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Therefore, additional and alternative therapies should be considered, encouraging studies and trials that support thrombolysis and strengthen the 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rete mirabile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-27384"/>
            <a:ext cx="9143141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0886"/>
            <a:ext cx="2405235" cy="121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magin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6793"/>
          <a:stretch/>
        </p:blipFill>
        <p:spPr bwMode="auto">
          <a:xfrm>
            <a:off x="107504" y="24187"/>
            <a:ext cx="1512168" cy="12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www.sanita.puglia.it/documents/36106/250803/Universita+degli+studi+di+Bari-+Master+I+livello+%28Stemma_Universita_di_Bari.jpg%29/d6ce0241-a1e0-4263-a1c4-9085c78d2181?t=144832826428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4" r="-7717"/>
          <a:stretch/>
        </p:blipFill>
        <p:spPr bwMode="auto">
          <a:xfrm>
            <a:off x="7644593" y="24187"/>
            <a:ext cx="1391903" cy="12119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0858D358-062A-4CBD-B2AD-084EAAD02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04"/>
    </mc:Choice>
    <mc:Fallback xmlns="">
      <p:transition spd="slow" advTm="44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694</Words>
  <Application>Microsoft Office PowerPoint</Application>
  <PresentationFormat>On-screen Show (4:3)</PresentationFormat>
  <Paragraphs>70</Paragraphs>
  <Slides>11</Slides>
  <Notes>5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Tema di Office</vt:lpstr>
      <vt:lpstr>REPERFUSIVE STRATEGIES IN ACUTE ISCHAEMIC STROKE: OUR EXPERIENCE AND FUTURE WORKING HYPOTHESIS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INTRACRANIAL ARTERY DISSECTION AND POSSIBLE ALTERNATIVE TREATMENT HYPOTHESIS</dc:title>
  <dc:creator>Fabio</dc:creator>
  <cp:lastModifiedBy>Mira</cp:lastModifiedBy>
  <cp:revision>54</cp:revision>
  <dcterms:created xsi:type="dcterms:W3CDTF">2021-09-26T10:50:23Z</dcterms:created>
  <dcterms:modified xsi:type="dcterms:W3CDTF">2021-10-12T13:49:29Z</dcterms:modified>
</cp:coreProperties>
</file>